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5" r:id="rId6"/>
    <p:sldId id="269" r:id="rId7"/>
    <p:sldId id="267" r:id="rId8"/>
    <p:sldId id="268" r:id="rId9"/>
    <p:sldId id="259" r:id="rId10"/>
    <p:sldId id="270" r:id="rId11"/>
    <p:sldId id="261" r:id="rId12"/>
    <p:sldId id="262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7" autoAdjust="0"/>
    <p:restoredTop sz="94660"/>
  </p:normalViewPr>
  <p:slideViewPr>
    <p:cSldViewPr snapToGrid="0">
      <p:cViewPr varScale="1">
        <p:scale>
          <a:sx n="92" d="100"/>
          <a:sy n="92" d="100"/>
        </p:scale>
        <p:origin x="8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3.png"/><Relationship Id="rId10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8.jpg"/><Relationship Id="rId3" Type="http://schemas.openxmlformats.org/officeDocument/2006/relationships/image" Target="../media/image44.jpg"/><Relationship Id="rId7" Type="http://schemas.openxmlformats.org/officeDocument/2006/relationships/image" Target="../media/image52.png"/><Relationship Id="rId12" Type="http://schemas.openxmlformats.org/officeDocument/2006/relationships/image" Target="../media/image4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6.jpg"/><Relationship Id="rId5" Type="http://schemas.openxmlformats.org/officeDocument/2006/relationships/image" Target="../media/image50.png"/><Relationship Id="rId10" Type="http://schemas.openxmlformats.org/officeDocument/2006/relationships/image" Target="../media/image45.jp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5.jpg"/><Relationship Id="rId3" Type="http://schemas.openxmlformats.org/officeDocument/2006/relationships/image" Target="../media/image47.png"/><Relationship Id="rId7" Type="http://schemas.openxmlformats.org/officeDocument/2006/relationships/image" Target="../media/image64.png"/><Relationship Id="rId12" Type="http://schemas.openxmlformats.org/officeDocument/2006/relationships/image" Target="../media/image53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2.jpg"/><Relationship Id="rId5" Type="http://schemas.openxmlformats.org/officeDocument/2006/relationships/image" Target="../media/image62.png"/><Relationship Id="rId10" Type="http://schemas.openxmlformats.org/officeDocument/2006/relationships/image" Target="../media/image51.jpg"/><Relationship Id="rId4" Type="http://schemas.openxmlformats.org/officeDocument/2006/relationships/image" Target="../media/image61.png"/><Relationship Id="rId9" Type="http://schemas.openxmlformats.org/officeDocument/2006/relationships/image" Target="../media/image50.jpg"/><Relationship Id="rId1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72.png"/><Relationship Id="rId7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74.png"/><Relationship Id="rId10" Type="http://schemas.openxmlformats.org/officeDocument/2006/relationships/image" Target="../media/image4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1.jpg"/><Relationship Id="rId3" Type="http://schemas.openxmlformats.org/officeDocument/2006/relationships/image" Target="../media/image57.jpg"/><Relationship Id="rId7" Type="http://schemas.openxmlformats.org/officeDocument/2006/relationships/image" Target="../media/image52.png"/><Relationship Id="rId12" Type="http://schemas.openxmlformats.org/officeDocument/2006/relationships/image" Target="../media/image60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jp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8.jpg"/><Relationship Id="rId1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54.jpg"/><Relationship Id="rId12" Type="http://schemas.openxmlformats.org/officeDocument/2006/relationships/image" Target="../media/image66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5.jpg"/><Relationship Id="rId5" Type="http://schemas.openxmlformats.org/officeDocument/2006/relationships/image" Target="../media/image63.png"/><Relationship Id="rId10" Type="http://schemas.openxmlformats.org/officeDocument/2006/relationships/image" Target="../media/image64.jpg"/><Relationship Id="rId4" Type="http://schemas.openxmlformats.org/officeDocument/2006/relationships/image" Target="../media/image62.png"/><Relationship Id="rId9" Type="http://schemas.openxmlformats.org/officeDocument/2006/relationships/image" Target="../media/image63.jpg"/><Relationship Id="rId14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74.png"/><Relationship Id="rId10" Type="http://schemas.openxmlformats.org/officeDocument/2006/relationships/image" Target="../media/image68.jpg"/><Relationship Id="rId4" Type="http://schemas.openxmlformats.org/officeDocument/2006/relationships/image" Target="../media/image57.jpg"/><Relationship Id="rId9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79" y="457200"/>
            <a:ext cx="9966960" cy="2302626"/>
          </a:xfrm>
        </p:spPr>
        <p:txBody>
          <a:bodyPr>
            <a:noAutofit/>
          </a:bodyPr>
          <a:lstStyle/>
          <a:p>
            <a:r>
              <a:rPr lang="en-US" sz="4000" dirty="0"/>
              <a:t>Lattice Boltzmann de </a:t>
            </a:r>
            <a:r>
              <a:rPr lang="en-US" sz="4000" dirty="0" err="1"/>
              <a:t>Múltiples</a:t>
            </a:r>
            <a:r>
              <a:rPr lang="en-US" sz="4000" dirty="0"/>
              <a:t> </a:t>
            </a:r>
            <a:r>
              <a:rPr lang="en-US" sz="4000" dirty="0" err="1"/>
              <a:t>Tiempos</a:t>
            </a:r>
            <a:r>
              <a:rPr lang="en-US" sz="4000" dirty="0"/>
              <a:t> de </a:t>
            </a:r>
            <a:r>
              <a:rPr lang="en-US" sz="4000" dirty="0" err="1"/>
              <a:t>Relajación</a:t>
            </a:r>
            <a:r>
              <a:rPr lang="en-US" sz="4000" dirty="0"/>
              <a:t> para </a:t>
            </a:r>
            <a:r>
              <a:rPr lang="en-US" sz="4000" dirty="0" err="1"/>
              <a:t>Simular</a:t>
            </a:r>
            <a:r>
              <a:rPr lang="en-US" sz="4000" dirty="0"/>
              <a:t> la </a:t>
            </a:r>
            <a:r>
              <a:rPr lang="en-US" sz="4000" dirty="0" err="1"/>
              <a:t>Fuerza</a:t>
            </a:r>
            <a:r>
              <a:rPr lang="en-US" sz="4000" dirty="0"/>
              <a:t> de </a:t>
            </a:r>
            <a:r>
              <a:rPr lang="en-US" sz="4000" dirty="0" err="1"/>
              <a:t>Sustentación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Un </a:t>
            </a:r>
            <a:r>
              <a:rPr lang="en-US" sz="4000" dirty="0" err="1"/>
              <a:t>Perfil</a:t>
            </a:r>
            <a:r>
              <a:rPr lang="en-US" sz="4000" dirty="0"/>
              <a:t> de Ala de </a:t>
            </a:r>
            <a:r>
              <a:rPr lang="en-US" sz="4000" dirty="0" err="1"/>
              <a:t>Avión</a:t>
            </a:r>
            <a:endParaRPr lang="es-C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742469"/>
            <a:ext cx="8767860" cy="138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</a:t>
            </a:r>
            <a:r>
              <a:rPr lang="en-US" dirty="0" err="1"/>
              <a:t>Sebastián</a:t>
            </a:r>
            <a:r>
              <a:rPr lang="en-US" dirty="0"/>
              <a:t> </a:t>
            </a:r>
            <a:r>
              <a:rPr lang="en-US" dirty="0" err="1"/>
              <a:t>Baena</a:t>
            </a:r>
            <a:r>
              <a:rPr lang="en-US" dirty="0"/>
              <a:t> </a:t>
            </a:r>
            <a:r>
              <a:rPr lang="en-US" dirty="0" err="1"/>
              <a:t>Vásquez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Velásquez</a:t>
            </a:r>
            <a:r>
              <a:rPr lang="en-US" dirty="0"/>
              <a:t> Moros</a:t>
            </a:r>
            <a:endParaRPr lang="es-CO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30 de </a:t>
            </a:r>
            <a:r>
              <a:rPr lang="en-US" dirty="0" err="1"/>
              <a:t>noviembre</a:t>
            </a:r>
            <a:r>
              <a:rPr lang="en-US" dirty="0"/>
              <a:t> de 2017</a:t>
            </a:r>
            <a:endParaRPr lang="es-CO" dirty="0"/>
          </a:p>
        </p:txBody>
      </p:sp>
      <p:pic>
        <p:nvPicPr>
          <p:cNvPr id="1026" name="Picture 2" descr="Image result for naca 001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40654" r="4873" b="41413"/>
          <a:stretch/>
        </p:blipFill>
        <p:spPr bwMode="auto">
          <a:xfrm>
            <a:off x="1931900" y="3314729"/>
            <a:ext cx="8323117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C3D562A-A901-4541-B26D-57B05CF3DD50}"/>
              </a:ext>
            </a:extLst>
          </p:cNvPr>
          <p:cNvSpPr/>
          <p:nvPr/>
        </p:nvSpPr>
        <p:spPr>
          <a:xfrm>
            <a:off x="4519851" y="2000308"/>
            <a:ext cx="3121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 Ala NACA-0012</a:t>
            </a:r>
            <a:endParaRPr lang="es-C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CDB7B10-7671-4FAC-AAA9-FE3C292C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83" y="2903220"/>
            <a:ext cx="55149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5F12EB2-C46A-4F34-B441-DB8A11AE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83" y="4644332"/>
            <a:ext cx="5524500" cy="800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99B9DDB-FF0A-459E-BA19-69680EE4248A}"/>
              </a:ext>
            </a:extLst>
          </p:cNvPr>
          <p:cNvCxnSpPr/>
          <p:nvPr/>
        </p:nvCxnSpPr>
        <p:spPr>
          <a:xfrm>
            <a:off x="9448800" y="4606232"/>
            <a:ext cx="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96F4B52-4F02-481E-9FC3-E2B9F5817920}"/>
              </a:ext>
            </a:extLst>
          </p:cNvPr>
          <p:cNvCxnSpPr/>
          <p:nvPr/>
        </p:nvCxnSpPr>
        <p:spPr>
          <a:xfrm>
            <a:off x="9330266" y="46062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B280A42A-856B-47F2-BB8B-C86269988F48}"/>
              </a:ext>
            </a:extLst>
          </p:cNvPr>
          <p:cNvCxnSpPr/>
          <p:nvPr/>
        </p:nvCxnSpPr>
        <p:spPr>
          <a:xfrm>
            <a:off x="9338730" y="54444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8C0DAC6-F0C4-40C4-82A2-D844D21DC8BD}"/>
              </a:ext>
            </a:extLst>
          </p:cNvPr>
          <p:cNvCxnSpPr/>
          <p:nvPr/>
        </p:nvCxnSpPr>
        <p:spPr>
          <a:xfrm>
            <a:off x="3592511" y="5740402"/>
            <a:ext cx="54377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B21056B-B8AA-400F-9FD7-7ADDD1CFB4FB}"/>
              </a:ext>
            </a:extLst>
          </p:cNvPr>
          <p:cNvCxnSpPr/>
          <p:nvPr/>
        </p:nvCxnSpPr>
        <p:spPr>
          <a:xfrm>
            <a:off x="9030228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E73B7F1A-7D23-42E9-9345-73BC366A5969}"/>
              </a:ext>
            </a:extLst>
          </p:cNvPr>
          <p:cNvCxnSpPr/>
          <p:nvPr/>
        </p:nvCxnSpPr>
        <p:spPr>
          <a:xfrm>
            <a:off x="3592511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2F726AB-C1A2-4EE1-92CC-6F4AC0FFA447}"/>
              </a:ext>
            </a:extLst>
          </p:cNvPr>
          <p:cNvSpPr/>
          <p:nvPr/>
        </p:nvSpPr>
        <p:spPr>
          <a:xfrm>
            <a:off x="5863169" y="574040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58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0AE80B3-1EE1-420B-B24A-BAAA8F767052}"/>
              </a:ext>
            </a:extLst>
          </p:cNvPr>
          <p:cNvSpPr/>
          <p:nvPr/>
        </p:nvSpPr>
        <p:spPr>
          <a:xfrm>
            <a:off x="9448799" y="487144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206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FB02992-2323-4DEA-8170-8A4AA8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2" y="1500906"/>
            <a:ext cx="4502370" cy="216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19151BE-8F38-4ACF-8528-54C3E90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500906"/>
            <a:ext cx="4508826" cy="216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E8BAC15-D593-4003-831B-B164CC0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7" y="1504006"/>
            <a:ext cx="4502371" cy="2162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1BAF2956-A9BC-449A-A0D6-3D2F7C60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2" y="4058525"/>
            <a:ext cx="4502370" cy="2162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38D38BE-325C-4FDC-B34A-2E5285E4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8" y="4061625"/>
            <a:ext cx="4487254" cy="2189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ED0A722-54CA-4E03-BBB2-956AE5A2A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93" y="4061625"/>
            <a:ext cx="4559338" cy="2189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blipFill>
                <a:blip r:embed="rId9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blipFill>
                <a:blip r:embed="rId10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blipFill>
                <a:blip r:embed="rId11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blipFill>
                <a:blip r:embed="rId12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blipFill>
                <a:blip r:embed="rId13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blipFill>
                <a:blip r:embed="rId14"/>
                <a:stretch>
                  <a:fillRect l="-8264" r="-7438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EF1F0CAD-8A00-41A4-B8D6-F058C25DC64D}"/>
                  </a:ext>
                </a:extLst>
              </p:cNvPr>
              <p:cNvSpPr txBox="1"/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DE65E70-AAB3-47FD-A812-61D37D21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29" y="1509487"/>
            <a:ext cx="4485995" cy="2154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CBECBA8-00F4-4A50-AC81-7CB73ABE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13" y="4061240"/>
            <a:ext cx="4507111" cy="216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A629BBEF-930C-4212-A8DE-6F56027E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57" y="1505393"/>
            <a:ext cx="4505937" cy="216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5452CF9-F361-4330-A6FD-85A49E9D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" y="1504006"/>
            <a:ext cx="4508826" cy="2165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E5617904-34B3-4832-B290-3466BA6F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31" y="4061240"/>
            <a:ext cx="4495088" cy="215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4B2F5B5-3994-42FA-A4C7-D902A534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77" y="4075303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7DBE9EB7-12EA-4EF0-B8B9-BE7E0F622DE8}"/>
                  </a:ext>
                </a:extLst>
              </p:cNvPr>
              <p:cNvSpPr txBox="1"/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blipFill>
                <a:blip r:embed="rId10"/>
                <a:stretch>
                  <a:fillRect l="-4110" r="-6164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D22030E-3DE5-4B4C-9FEC-DCE6C4215AD2}"/>
                  </a:ext>
                </a:extLst>
              </p:cNvPr>
              <p:cNvSpPr txBox="1"/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blipFill>
                <a:blip r:embed="rId11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B4059269-2C86-450A-B236-65E5386E3148}"/>
                  </a:ext>
                </a:extLst>
              </p:cNvPr>
              <p:cNvSpPr txBox="1"/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blipFill>
                <a:blip r:embed="rId1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B34A2A63-D622-4059-8817-9FE5787EC869}"/>
                  </a:ext>
                </a:extLst>
              </p:cNvPr>
              <p:cNvSpPr txBox="1"/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F32E1837-A4D9-4F2F-9FE0-FD805FB9AA69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2E1837-A4D9-4F2F-9FE0-FD805FB9A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C98DF7B-0095-4757-9BE8-84ADF97D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8" y="1500906"/>
            <a:ext cx="4534598" cy="21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3D59F97-9603-46E3-A3DD-045920DF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7" y="4084579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912FBF-62BD-4281-B226-E3E78EC4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82" y="1500906"/>
            <a:ext cx="4534599" cy="217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9ADE767-C72E-40B4-B202-73DACD6D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0" y="4020901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blipFill>
                <a:blip r:embed="rId8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="" xmlns:a16="http://schemas.microsoft.com/office/drawing/2014/main" id="{5DE5DE78-FCA2-4BA8-BF8B-56416B3626B4}"/>
                  </a:ext>
                </a:extLst>
              </p:cNvPr>
              <p:cNvSpPr/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4</m:t>
                          </m:r>
                        </m:num>
                        <m:den>
                          <m:sSub>
                            <m:sSubPr>
                              <m:ctrlPr>
                                <a:rPr lang="es-CO" b="0" i="1" dirty="0" smtClean="0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s-CO" i="1" dirty="0" err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𝑒𝑛𝑡𝑟𝑎𝑑𝑎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fPr>
                        <m:num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𝐽𝑥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num>
                        <m:den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𝑟h𝑜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DE5DE78-FCA2-4BA8-BF8B-56416B362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719" y="571059"/>
                <a:ext cx="1606081" cy="659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F4F57CC-AFF9-491F-B9A5-C8235870A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3" t="13253" r="9147" b="11075"/>
          <a:stretch/>
        </p:blipFill>
        <p:spPr>
          <a:xfrm>
            <a:off x="8377473" y="1509614"/>
            <a:ext cx="3199269" cy="2255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9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D522D37-1E8D-4A3A-83BE-4650E56E31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20" t="13462" r="9107" b="11272"/>
          <a:stretch/>
        </p:blipFill>
        <p:spPr>
          <a:xfrm>
            <a:off x="570055" y="1505420"/>
            <a:ext cx="3278145" cy="225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FDA8CA0-3269-4F73-A907-29F6BAC385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13" t="13108" r="8810" b="11075"/>
          <a:stretch/>
        </p:blipFill>
        <p:spPr>
          <a:xfrm>
            <a:off x="4469938" y="1506671"/>
            <a:ext cx="3200074" cy="2251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D929C7A-52F2-412C-8213-8B1AA290F6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25" t="13980" r="8922" b="11075"/>
          <a:stretch/>
        </p:blipFill>
        <p:spPr>
          <a:xfrm>
            <a:off x="570495" y="4057723"/>
            <a:ext cx="3277706" cy="2285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63EC1BCE-BE4A-4473-9FF6-0BCDE2937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l="7351" t="13689" r="8922" b="11656"/>
          <a:stretch/>
        </p:blipFill>
        <p:spPr>
          <a:xfrm>
            <a:off x="4469938" y="4072855"/>
            <a:ext cx="3219267" cy="22181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EFAE0CC6-0551-4DA4-B0AC-C63A968816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50000"/>
          </a:blip>
          <a:srcRect l="6487" t="13700" r="9076" b="11645"/>
          <a:stretch/>
        </p:blipFill>
        <p:spPr>
          <a:xfrm>
            <a:off x="8291749" y="4081564"/>
            <a:ext cx="3310395" cy="2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7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8F602B2-844E-4300-AEC3-631B1802D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4" t="13253" r="8586" b="11075"/>
          <a:stretch/>
        </p:blipFill>
        <p:spPr>
          <a:xfrm>
            <a:off x="4447493" y="1510034"/>
            <a:ext cx="3264263" cy="226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7746415-265C-441F-ABDE-3174C99D44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90" t="12818" r="9035" b="11365"/>
          <a:stretch/>
        </p:blipFill>
        <p:spPr>
          <a:xfrm>
            <a:off x="8539892" y="1515281"/>
            <a:ext cx="3234266" cy="225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5E3B1D9-2457-4F93-A056-BF0A19E3D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127" t="13108" r="8698" b="11365"/>
          <a:stretch/>
        </p:blipFill>
        <p:spPr>
          <a:xfrm>
            <a:off x="550209" y="4042756"/>
            <a:ext cx="3317835" cy="2300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1421253B-80B1-4756-93D3-3045C98C4F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6" t="12963" r="8698" b="11510"/>
          <a:stretch/>
        </p:blipFill>
        <p:spPr>
          <a:xfrm>
            <a:off x="4421036" y="4058444"/>
            <a:ext cx="3317176" cy="2284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C3E6A8DC-3DBC-4F7B-AD5C-6DC57485E5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67" t="12963" r="9146" b="11365"/>
          <a:stretch/>
        </p:blipFill>
        <p:spPr>
          <a:xfrm>
            <a:off x="8474232" y="4053826"/>
            <a:ext cx="3299926" cy="2289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1E40683-5DBB-4E2C-A350-CF47445C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13295" r="9234" b="11947"/>
          <a:stretch/>
        </p:blipFill>
        <p:spPr>
          <a:xfrm>
            <a:off x="6756034" y="1132251"/>
            <a:ext cx="3540544" cy="2432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143EF22-A35B-452A-9D74-F16EA9331E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4" t="12491" r="8246" b="11220"/>
          <a:stretch/>
        </p:blipFill>
        <p:spPr>
          <a:xfrm>
            <a:off x="2089578" y="1230136"/>
            <a:ext cx="3439156" cy="2392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DED6CC6-2E98-4F68-8E2E-B45BD3E98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296" r="9260" b="11511"/>
          <a:stretch/>
        </p:blipFill>
        <p:spPr>
          <a:xfrm>
            <a:off x="2032363" y="3891445"/>
            <a:ext cx="3553583" cy="2459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731D741E-0480-4D89-91C2-68B0D79BE48B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1D741E-0480-4D89-91C2-68B0D79BE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65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7EDEF372-C3C8-4AE3-BE7E-03FA7AF96B15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DEF372-C3C8-4AE3-BE7E-03FA7AF96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2AF3E53C-5BD3-45E8-BAE8-1A958A436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14270" r="8698" b="11365"/>
          <a:stretch/>
        </p:blipFill>
        <p:spPr>
          <a:xfrm>
            <a:off x="570055" y="1509615"/>
            <a:ext cx="3300521" cy="2226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EB966675-9B94-42DF-A258-0D7AB67F17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5" t="13253" r="9035" b="11075"/>
          <a:stretch/>
        </p:blipFill>
        <p:spPr>
          <a:xfrm>
            <a:off x="570055" y="4057723"/>
            <a:ext cx="3281344" cy="2285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10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D494864-6714-4FC7-8E0A-181E90AAB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98" t="12836" r="9251" b="11261"/>
          <a:stretch/>
        </p:blipFill>
        <p:spPr>
          <a:xfrm>
            <a:off x="4520379" y="1506671"/>
            <a:ext cx="3144011" cy="219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8FBF8E1-D338-4F52-A821-ED2D5D66D5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39" t="13544" r="9034" b="11220"/>
          <a:stretch/>
        </p:blipFill>
        <p:spPr>
          <a:xfrm>
            <a:off x="8394496" y="1523636"/>
            <a:ext cx="3166028" cy="21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61C5E29-02B9-46D0-A1B5-958551CAC4D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015" t="13108" r="8922" b="11510"/>
          <a:stretch/>
        </p:blipFill>
        <p:spPr>
          <a:xfrm>
            <a:off x="4480927" y="4049014"/>
            <a:ext cx="3222913" cy="2233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1F099B55-105F-4DA5-838F-8F4E0F4B717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127" t="12673" r="8922" b="11075"/>
          <a:stretch/>
        </p:blipFill>
        <p:spPr>
          <a:xfrm>
            <a:off x="8394496" y="4068457"/>
            <a:ext cx="3166533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3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EF206145-03F5-436A-AFCB-0EB02C7FD85D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06145-03F5-436A-AFCB-0EB02C7FD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1C9524-CA7F-45AF-BBF2-C3AF3CA25A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93" t="13835" r="8922" b="11510"/>
          <a:stretch/>
        </p:blipFill>
        <p:spPr>
          <a:xfrm>
            <a:off x="4412303" y="1503412"/>
            <a:ext cx="3334644" cy="225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7FFB1ED-EB0E-43A3-B424-E929806A3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56" t="13796" r="8786" b="11324"/>
          <a:stretch/>
        </p:blipFill>
        <p:spPr>
          <a:xfrm>
            <a:off x="8501787" y="1519584"/>
            <a:ext cx="3310476" cy="225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F9BC268-B611-4984-893A-5CB9296654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29" t="14125" r="8810" b="10929"/>
          <a:stretch/>
        </p:blipFill>
        <p:spPr>
          <a:xfrm>
            <a:off x="550211" y="4167253"/>
            <a:ext cx="3251324" cy="2216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4A3A53F-4E3E-4C13-A7B0-31A4A9C7A6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116" t="13835" r="9035" b="11656"/>
          <a:stretch/>
        </p:blipFill>
        <p:spPr>
          <a:xfrm>
            <a:off x="4461351" y="4169935"/>
            <a:ext cx="3262067" cy="2213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F874C53-DC7A-4021-9216-E6E1C73E74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04" t="14270" r="9147" b="11510"/>
          <a:stretch/>
        </p:blipFill>
        <p:spPr>
          <a:xfrm>
            <a:off x="8501787" y="4141930"/>
            <a:ext cx="3310476" cy="22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2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332F8B5-6D12-4124-8022-8FCD7CDEE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0" t="14785" r="8922" b="11365"/>
          <a:stretch/>
        </p:blipFill>
        <p:spPr>
          <a:xfrm>
            <a:off x="2032363" y="1280186"/>
            <a:ext cx="3496371" cy="2339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9971FDDD-0A4B-4EF8-BA82-291D943D989A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1FDDD-0A4B-4EF8-BA82-291D943D9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AB24DD-9ADC-40B0-BE95-A095393D1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53" t="14561" r="8922" b="11511"/>
          <a:stretch/>
        </p:blipFill>
        <p:spPr>
          <a:xfrm>
            <a:off x="6832600" y="1280187"/>
            <a:ext cx="3463975" cy="233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2619CA2-8DAC-4CAF-B6AB-8CFF06AF6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l="6229" t="14854" r="8810" b="11510"/>
          <a:stretch/>
        </p:blipFill>
        <p:spPr>
          <a:xfrm>
            <a:off x="2032364" y="3970867"/>
            <a:ext cx="3574722" cy="23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99209"/>
            <a:ext cx="9875520" cy="1356360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0814" y="2548616"/>
            <a:ext cx="3403853" cy="26967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simul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ó las fuerzas de sustentación que experimenta un perfil de ala de un avión durante su vuelo debido a su interacción con el aire, utilizando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Lattice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Boltzmann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hizo un análisis de cómo varían las cantidades macroscópicas al modificar las condiciones iniciales </a:t>
            </a:r>
          </a:p>
        </p:txBody>
      </p:sp>
      <p:pic>
        <p:nvPicPr>
          <p:cNvPr id="1026" name="Picture 2" descr="https://i.ytimg.com/vi/q-7qe4FBajo/maxresdefault.jpg">
            <a:extLst>
              <a:ext uri="{FF2B5EF4-FFF2-40B4-BE49-F238E27FC236}">
                <a16:creationId xmlns="" xmlns:a16="http://schemas.microsoft.com/office/drawing/2014/main" id="{69D9AE4A-ABF6-4F63-B90A-E08D0FFD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835"/>
            <a:ext cx="6519081" cy="32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143000" y="2057400"/>
            <a:ext cx="10100256" cy="4163096"/>
          </a:xfrm>
        </p:spPr>
        <p:txBody>
          <a:bodyPr>
            <a:normAutofit fontScale="70000" lnSpcReduction="20000"/>
          </a:bodyPr>
          <a:lstStyle/>
          <a:p>
            <a:pPr lvl="0" algn="just"/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partir de los resultados obtenidos es posible concluir que se lograron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identificar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satisfactoriamente los límites de ciertas condiciones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iniciales,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cuales de ser sobrepasados causan que la simulación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colapse. Entre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ellos se encuentra un valor de 0.28 para la velocidad de entrada del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sistema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 un valor de 0.51 para el parámetro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tau.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 inestabilidad del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sistema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asociada a este último parámetro es mencionada en numerosas bibliografías, permitiendo así una correcta comparación de estos hechos.</a:t>
            </a:r>
          </a:p>
          <a:p>
            <a:pPr lvl="0" algn="just"/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Adicionalmente se concluye que no existe un límite para el parámetro rho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inicial;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obstante se observan cambios significativos en el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sistema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proporcionales al crecimiento de dicha condición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inicial. La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consecuencia que más destaca es la creación de dos zonas dentro del espacio de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simulación,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las cuales parecen presentar distintas velocidades.</a:t>
            </a:r>
          </a:p>
          <a:p>
            <a:pPr lvl="0" algn="just"/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 fue posible identificar una tendencia específica en los observables del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sistema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medida 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 </a:t>
            </a:r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 parámetros asociados a las condiciones iniciales se acercaban al límite de inestabilidad.  Esto pudo ser ocasionado por la falta de mediciones más detalladas de dichos observables.</a:t>
            </a:r>
          </a:p>
          <a:p>
            <a:pPr lvl="0" algn="just"/>
            <a:r>
              <a:rPr lang="es-CO" sz="2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Finalmente se propone continuar trabajando en esta temática con el objetivo de que en un futuro se logre implementar satisfactoriamente el método de MRT-LB y así poder realizar simulaciones sin estar sujetos a las diversas restricciones que presenta el método LB convencional</a:t>
            </a:r>
            <a:r>
              <a:rPr lang="es-CO" sz="26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s-CO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0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Referencias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Lallemand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P., Luo L.-S., Theory of the lattice Boltzmann method: Dispersion, dissipation, isotropy, Galilean invariance, and stability. Phys. </a:t>
            </a: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Rev. E, 2000, 61, 6546-6562.</a:t>
            </a:r>
          </a:p>
          <a:p>
            <a:pPr marL="502920" indent="-457200">
              <a:buFont typeface="+mj-lt"/>
              <a:buAutoNum type="arabicPeriod"/>
            </a:pPr>
            <a:endParaRPr lang="es-CO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Luo L.-S., Theory of the lattice Boltzmann Equation. 9-13 de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octubre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2000. China Center of Advanced Science and Technology,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Pekín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China.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Pulido Piñeros, J. I., Implementación de GLBE para dinámica de fluidos bidimensional. Presentación clase de Métodos de Simulación Física, 2005. Departamento de Física, 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4978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1450"/>
            <a:ext cx="4521200" cy="2872124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tipo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simulaciones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importante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porque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los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comúnes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métodos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transporte</a:t>
            </a:r>
            <a:endParaRPr lang="en-US" sz="1900" dirty="0" smtClean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día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viaja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avión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promedio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8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millones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personas</a:t>
            </a:r>
          </a:p>
          <a:p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se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entienden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los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fenómenos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afectan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los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reducir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probabilidad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accidentes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mejorar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éstos</a:t>
            </a:r>
            <a:r>
              <a:rPr lang="en-US" sz="1900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://www.ansys-blog.com/wp-content/uploads/2014/10/image012.jpg">
            <a:extLst>
              <a:ext uri="{FF2B5EF4-FFF2-40B4-BE49-F238E27FC236}">
                <a16:creationId xmlns="" xmlns:a16="http://schemas.microsoft.com/office/drawing/2014/main" id="{50EA7EBF-513C-43A1-B884-A3714ADC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66" y="1933787"/>
            <a:ext cx="4969933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Función de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distribución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las partículas de un gas, aproximación BGK (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Bhatnagar-Gross-Krook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sobre la Ecuación de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discretizada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" indent="0">
                  <a:buNone/>
                </a:pP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  <a:t/>
                </a:r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𝛻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=0,…,8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 las 9 posibles velocidades con los pesos: </a:t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=1,2,3,4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36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=5,6,7,8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  <a:blipFill rotWithShape="0">
                <a:blip r:embed="rId2"/>
                <a:stretch>
                  <a:fillRect l="-279" t="-29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01" y="1737829"/>
            <a:ext cx="4144776" cy="4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Si se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toma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obtenemos la ecuaci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de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modelo LBGK:</a:t>
                </a:r>
              </a:p>
              <a:p>
                <a:pPr marL="45720" indent="0">
                  <a:buNone/>
                </a:pP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donde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[1+3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O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s-CO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s-CO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/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  <a:blipFill>
                <a:blip r:embed="rId2"/>
                <a:stretch>
                  <a:fillRect l="-185" t="-5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5188CEAF-1F1E-430C-BC11-94E1772FC1A6}"/>
                  </a:ext>
                </a:extLst>
              </p:cNvPr>
              <p:cNvSpPr txBox="1"/>
              <p:nvPr/>
            </p:nvSpPr>
            <p:spPr>
              <a:xfrm>
                <a:off x="7558480" y="4116877"/>
                <a:ext cx="3144852" cy="15950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Cantidades macroscópicas</a:t>
                </a:r>
                <a:endParaRPr lang="es-CO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</m:acc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s-CO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480" y="4116877"/>
                <a:ext cx="3144852" cy="1595052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AFE6F8-2A65-4DEC-BFEE-AF568247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A28D64-667D-4909-9B56-2D204645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0" y="1505583"/>
            <a:ext cx="5915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:endParaRPr lang="es-CO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Momentos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𝜀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densidad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flujo de momento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flujo de calor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cuadrado de la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energ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ía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energía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tensor de estrés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  <a:blipFill>
                <a:blip r:embed="rId2"/>
                <a:stretch>
                  <a:fillRect l="-90" t="-1403" b="-8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  <a:blipFill>
                <a:blip r:embed="rId3"/>
                <a:stretch>
                  <a:fillRect l="-8051" t="-122727" r="-34322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  <a:blipFill>
                <a:blip r:embed="rId4"/>
                <a:stretch>
                  <a:fillRect l="-6475" t="-122727" r="-29496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20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O" sz="1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Pasos para implementar 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Inicie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−3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+3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Colisione: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Δ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</m:oMath>
                </a14:m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Adveccione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7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s-CO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7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  <a:blipFill>
                <a:blip r:embed="rId2"/>
                <a:stretch>
                  <a:fillRect t="-1262" b="-133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076CE9C8-CC8A-4C3D-85F8-19F433915693}"/>
                  </a:ext>
                </a:extLst>
              </p:cNvPr>
              <p:cNvSpPr/>
              <p:nvPr/>
            </p:nvSpPr>
            <p:spPr>
              <a:xfrm>
                <a:off x="6063982" y="3381043"/>
                <a:ext cx="5440592" cy="670183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𝑑𝑖𝑎𝑔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3−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1.92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1.14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</m:t>
                          </m:r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.64</m:t>
                          </m:r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400" dirty="0">
                  <a:solidFill>
                    <a:schemeClr val="tx1"/>
                  </a:solidFill>
                </a:endParaRPr>
              </a:p>
              <a:p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</a:t>
                </a:r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b>
                    </m:sSub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=1/</m:t>
                    </m:r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</m:oMath>
                </a14:m>
                <a:r>
                  <a:rPr lang="es-CO" sz="14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son </a:t>
                </a:r>
                <a:r>
                  <a:rPr lang="es-CO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los parámetros de relajación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982" y="3381043"/>
                <a:ext cx="5440592" cy="670183"/>
              </a:xfrm>
              <a:prstGeom prst="rect">
                <a:avLst/>
              </a:prstGeom>
              <a:blipFill>
                <a:blip r:embed="rId3"/>
                <a:stretch>
                  <a:fillRect l="-559" b="-9821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partir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c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ódigo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Fluido.cpp 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 hicimos en clase en D2Q9 implementamos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relajación. </a:t>
                </a: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Parámetros: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=160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=0.55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Ventilador en </a:t>
                </a:r>
                <a14:m>
                  <m:oMath xmlns:m="http://schemas.openxmlformats.org/officeDocument/2006/math"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𝑖𝑥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con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𝑒𝑛𝑡𝑟𝑎𝑑𝑎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𝑟h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𝑖𝑛𝑖𝑐𝑖𝑎𝑙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b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Objeto centrado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𝑖𝑥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con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  <a:blipFill>
                <a:blip r:embed="rId2"/>
                <a:stretch>
                  <a:fillRect l="-309" t="-19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9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EAC70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1032</TotalTime>
  <Words>694</Words>
  <Application>Microsoft Office PowerPoint</Application>
  <PresentationFormat>Widescreen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 Light</vt:lpstr>
      <vt:lpstr>Cambria Math</vt:lpstr>
      <vt:lpstr>Corbel</vt:lpstr>
      <vt:lpstr>Basis</vt:lpstr>
      <vt:lpstr>Lattice Boltzmann de Múltiples Tiempos de Relajación para Simular la Fuerza de Sustentación Sobre Un Perfil de Ala de Avión</vt:lpstr>
      <vt:lpstr>Introducción</vt:lpstr>
      <vt:lpstr>Introducción</vt:lpstr>
      <vt:lpstr>Marco teórico</vt:lpstr>
      <vt:lpstr>Marco teórico</vt:lpstr>
      <vt:lpstr>Marco teórico</vt:lpstr>
      <vt:lpstr>Marco teórico</vt:lpstr>
      <vt:lpstr>Marco teórico</vt:lpstr>
      <vt:lpstr>Implementación</vt:lpstr>
      <vt:lpstr>Implementación</vt:lpstr>
      <vt:lpstr>Resultados</vt:lpstr>
      <vt:lpstr>PowerPoint Presentation</vt:lpstr>
      <vt:lpstr>PowerPoint Presentation</vt:lpstr>
      <vt:lpstr>Resultados</vt:lpstr>
      <vt:lpstr>Resultados</vt:lpstr>
      <vt:lpstr>PowerPoint Presentation</vt:lpstr>
      <vt:lpstr>Resultados</vt:lpstr>
      <vt:lpstr>Resultados</vt:lpstr>
      <vt:lpstr>PowerPoint Presentation</vt:lpstr>
      <vt:lpstr>Conclusiones</vt:lpstr>
      <vt:lpstr>Referencias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Velasquez</dc:creator>
  <cp:lastModifiedBy>Andrea Velasquez</cp:lastModifiedBy>
  <cp:revision>104</cp:revision>
  <dcterms:created xsi:type="dcterms:W3CDTF">2017-11-27T21:14:19Z</dcterms:created>
  <dcterms:modified xsi:type="dcterms:W3CDTF">2017-11-29T03:47:57Z</dcterms:modified>
</cp:coreProperties>
</file>